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268" r:id="rId6"/>
    <p:sldId id="259" r:id="rId7"/>
    <p:sldId id="258" r:id="rId8"/>
    <p:sldId id="269" r:id="rId9"/>
    <p:sldId id="270" r:id="rId10"/>
    <p:sldId id="271" r:id="rId11"/>
    <p:sldId id="273" r:id="rId12"/>
    <p:sldId id="272" r:id="rId13"/>
    <p:sldId id="274" r:id="rId14"/>
    <p:sldId id="260" r:id="rId15"/>
    <p:sldId id="26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61" r:id="rId26"/>
    <p:sldId id="267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62" r:id="rId38"/>
    <p:sldId id="266" r:id="rId39"/>
    <p:sldId id="294" r:id="rId40"/>
    <p:sldId id="295" r:id="rId41"/>
    <p:sldId id="296" r:id="rId42"/>
    <p:sldId id="297" r:id="rId43"/>
    <p:sldId id="263" r:id="rId44"/>
    <p:sldId id="265" r:id="rId45"/>
    <p:sldId id="298" r:id="rId46"/>
    <p:sldId id="299" r:id="rId47"/>
  </p:sldIdLst>
  <p:sldSz cx="12192000" cy="6858000"/>
  <p:notesSz cx="6858000" cy="9144000"/>
  <p:embeddedFontLst>
    <p:embeddedFont>
      <p:font typeface="Noto Sans KR Black" panose="020B0A00000000000000" pitchFamily="50" charset="-127"/>
      <p:bold r:id="rId48"/>
    </p:embeddedFont>
    <p:embeddedFont>
      <p:font typeface="Pretendard Variable SemiBold" panose="02000003000000020004" pitchFamily="2" charset="-127"/>
      <p:bold r:id="rId49"/>
    </p:embeddedFont>
    <p:embeddedFont>
      <p:font typeface="Noto Sans KR" panose="020B0500000000000000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5DD"/>
    <a:srgbClr val="7F7F7F"/>
    <a:srgbClr val="4472C4"/>
    <a:srgbClr val="971515"/>
    <a:srgbClr val="EE8282"/>
    <a:srgbClr val="333399"/>
    <a:srgbClr val="800080"/>
    <a:srgbClr val="3333CC"/>
    <a:srgbClr val="3399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1" autoAdjust="0"/>
    <p:restoredTop sz="94660"/>
  </p:normalViewPr>
  <p:slideViewPr>
    <p:cSldViewPr snapToGrid="0">
      <p:cViewPr varScale="1">
        <p:scale>
          <a:sx n="40" d="100"/>
          <a:sy n="40" d="100"/>
        </p:scale>
        <p:origin x="3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28700" y="1122363"/>
            <a:ext cx="45720" cy="5026977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8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8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1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28700" y="1122363"/>
            <a:ext cx="45720" cy="5026977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87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1039091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66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58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091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1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514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61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1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1039091"/>
          </a:xfrm>
          <a:prstGeom prst="rect">
            <a:avLst/>
          </a:pr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04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27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06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3566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28700" y="1122363"/>
            <a:ext cx="45720" cy="5026977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92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1039091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76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1634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60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60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40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44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85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67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52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520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28700" y="1122363"/>
            <a:ext cx="45720" cy="5026977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68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103909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88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9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11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909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98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262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44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1694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1331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57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8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93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48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7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C9B0-A2E2-4505-857A-B98BD59A308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041A-5FFB-4C4C-8448-C2DECD149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26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637DC9B0-A2E2-4505-857A-B98BD59A3080}" type="datetimeFigureOut">
              <a:rPr lang="ko-KR" altLang="en-US" smtClean="0"/>
              <a:pPr/>
              <a:t>2025-02-25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016C041A-5FFB-4C4C-8448-C2DECD149D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13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E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637DC9B0-A2E2-4505-857A-B98BD59A3080}" type="datetimeFigureOut">
              <a:rPr lang="ko-KR" altLang="en-US" smtClean="0"/>
              <a:pPr/>
              <a:t>2025-02-25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016C041A-5FFB-4C4C-8448-C2DECD149D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73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E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637DC9B0-A2E2-4505-857A-B98BD59A3080}" type="datetimeFigureOut">
              <a:rPr lang="ko-KR" altLang="en-US" smtClean="0"/>
              <a:pPr/>
              <a:t>2025-02-25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016C041A-5FFB-4C4C-8448-C2DECD149D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31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E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637DC9B0-A2E2-4505-857A-B98BD59A3080}" type="datetimeFigureOut">
              <a:rPr lang="ko-KR" altLang="en-US" smtClean="0"/>
              <a:pPr/>
              <a:t>2025-02-25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50" charset="-127"/>
              </a:defRPr>
            </a:lvl1pPr>
          </a:lstStyle>
          <a:p>
            <a:fld id="{016C041A-5FFB-4C4C-8448-C2DECD149D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63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and4/Portpolio" TargetMode="External"/><Relationship Id="rId2" Type="http://schemas.openxmlformats.org/officeDocument/2006/relationships/hyperlink" Target="mailto:dmsql7544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6.png"/><Relationship Id="rId7" Type="http://schemas.openxmlformats.org/officeDocument/2006/relationships/image" Target="../media/image8.png"/><Relationship Id="rId2" Type="http://schemas.openxmlformats.org/officeDocument/2006/relationships/hyperlink" Target="https://github.com/0and4/kdt2024_1_6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hyperlink" Target="https://github.com/DCRW-EDU-SERVICE/DCRW_FE" TargetMode="External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0and4/wedding-invitation" TargetMode="Externa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github.com/0and4/ChemiCode" TargetMode="Externa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and4/Portpolio" TargetMode="External"/><Relationship Id="rId2" Type="http://schemas.openxmlformats.org/officeDocument/2006/relationships/hyperlink" Target="mailto:dmsql7544@naver.com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</a:rPr>
              <a:t>지원자</a:t>
            </a:r>
            <a:r>
              <a:rPr lang="ko-KR" altLang="en-US" sz="5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5400" dirty="0" err="1" smtClean="0">
                <a:solidFill>
                  <a:schemeClr val="accent5">
                    <a:lumMod val="50000"/>
                  </a:schemeClr>
                </a:solidFill>
              </a:rPr>
              <a:t>이은비</a:t>
            </a:r>
            <a:endParaRPr lang="ko-KR" altLang="en-US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smtClean="0">
                <a:solidFill>
                  <a:schemeClr val="accent5">
                    <a:lumMod val="50000"/>
                  </a:schemeClr>
                </a:solidFill>
              </a:rPr>
              <a:t>프로젝트 포트폴리오</a:t>
            </a:r>
            <a:endParaRPr lang="ko-KR" altLang="en-US" sz="4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4072" y="5349875"/>
            <a:ext cx="4987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Email : </a:t>
            </a:r>
            <a:r>
              <a:rPr lang="en-US" altLang="ko-KR" dirty="0" smtClean="0">
                <a:latin typeface="+mn-ea"/>
                <a:hlinkClick r:id="rId2"/>
              </a:rPr>
              <a:t>dmsql7544@naver.com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Github : </a:t>
            </a:r>
            <a:r>
              <a:rPr lang="en-US" altLang="ko-KR" dirty="0" smtClean="0">
                <a:latin typeface="+mn-ea"/>
                <a:hlinkClick r:id="rId3"/>
              </a:rPr>
              <a:t>https://github.com/0and4/Portpolio</a:t>
            </a:r>
            <a:endParaRPr lang="en-US" altLang="ko-KR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7943" y="2312750"/>
            <a:ext cx="335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 smtClean="0">
                <a:latin typeface="+mn-ea"/>
              </a:rPr>
              <a:t>Java Web </a:t>
            </a:r>
            <a:r>
              <a:rPr lang="ko-KR" altLang="en-US" dirty="0" smtClean="0">
                <a:latin typeface="+mn-ea"/>
              </a:rPr>
              <a:t>신입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4073" y="4980543"/>
            <a:ext cx="154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 smtClean="0">
                <a:latin typeface="+mn-ea"/>
              </a:rPr>
              <a:t>Contact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006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602046" y="1402179"/>
            <a:ext cx="2438400" cy="477978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KR" panose="020B0500000000000000" pitchFamily="50" charset="-127"/>
              </a:rPr>
              <a:t>E-R </a:t>
            </a:r>
            <a:r>
              <a:rPr lang="ko-KR" altLang="en-US" dirty="0" smtClean="0">
                <a:latin typeface="Noto Sans KR" panose="020B0500000000000000" pitchFamily="50" charset="-127"/>
              </a:rPr>
              <a:t>다이어그램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46" y="2083443"/>
            <a:ext cx="6976960" cy="4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900" dirty="0" err="1" smtClean="0">
                <a:solidFill>
                  <a:schemeClr val="bg1">
                    <a:lumMod val="95000"/>
                  </a:schemeClr>
                </a:solidFill>
              </a:rPr>
              <a:t>베리코멘드</a:t>
            </a: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</a:rPr>
              <a:t>Java, Spring, React 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</a:rPr>
              <a:t>활용 음원 스트리밍 웹 플랫폼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2. KDT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수행과제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1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개요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832503"/>
              </p:ext>
            </p:extLst>
          </p:nvPr>
        </p:nvGraphicFramePr>
        <p:xfrm>
          <a:off x="259981" y="1269904"/>
          <a:ext cx="3743848" cy="5148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344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546504">
                  <a:extLst>
                    <a:ext uri="{9D8B030D-6E8A-4147-A177-3AD203B41FA5}">
                      <a16:colId xmlns:a16="http://schemas.microsoft.com/office/drawing/2014/main" val="2981358040"/>
                    </a:ext>
                  </a:extLst>
                </a:gridCol>
              </a:tblGrid>
              <a:tr h="75892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인공지능 기반 추천 플레이리스트를 제공하는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React/Spring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음원 스트리밍 웹 플랫폼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11032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2025.01.17. – 2025.02.13.</a:t>
                      </a: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 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 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461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RWD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(Responsive Web Design)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</a:t>
                      </a:r>
                      <a:b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감정 기반 가사 분석 모델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7079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Frontend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55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447318"/>
                  </a:ext>
                </a:extLst>
              </a:tr>
              <a:tr h="55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Control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00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313115" y="5790830"/>
            <a:ext cx="7310119" cy="638476"/>
            <a:chOff x="4389120" y="5804649"/>
            <a:chExt cx="7310119" cy="638476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모서리가 둥근 직사각형 8"/>
            <p:cNvSpPr/>
            <p:nvPr/>
          </p:nvSpPr>
          <p:spPr>
            <a:xfrm>
              <a:off x="5874026" y="5804649"/>
              <a:ext cx="5825213" cy="6384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rgbClr val="4472C4"/>
                  </a:solidFill>
                  <a:latin typeface="Noto Sans KR" panose="020B0500000000000000" pitchFamily="50" charset="-127"/>
                </a:rPr>
                <a:t>https://github.com/0and4/kdt2024_3_4</a:t>
              </a:r>
              <a:endParaRPr lang="ko-KR" altLang="en-US" dirty="0">
                <a:solidFill>
                  <a:srgbClr val="4472C4"/>
                </a:solidFill>
                <a:latin typeface="Noto Sans KR" panose="020B0500000000000000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389120" y="5804649"/>
              <a:ext cx="1706880" cy="63847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Noto Sans KR" panose="020B0500000000000000" pitchFamily="50" charset="-127"/>
                </a:rPr>
                <a:t>Source</a:t>
              </a:r>
              <a:endParaRPr lang="ko-KR" altLang="en-US" b="1" dirty="0">
                <a:latin typeface="Noto Sans KR" panose="020B0500000000000000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115" y="1356454"/>
            <a:ext cx="7312862" cy="407615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 descr="Springboot - slipp 반복주기 1">
            <a:extLst>
              <a:ext uri="{FF2B5EF4-FFF2-40B4-BE49-F238E27FC236}">
                <a16:creationId xmlns:a16="http://schemas.microsoft.com/office/drawing/2014/main" id="{085CD46F-6F3D-228D-4D25-2BA8BF95A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35" y="3212254"/>
            <a:ext cx="698548" cy="6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mazon RDS for MySQL – Amazon Web Services(AWS)">
            <a:extLst>
              <a:ext uri="{FF2B5EF4-FFF2-40B4-BE49-F238E27FC236}">
                <a16:creationId xmlns:a16="http://schemas.microsoft.com/office/drawing/2014/main" id="{2841D844-0309-6114-BE6E-9E88B11AE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61" y="5402355"/>
            <a:ext cx="748427" cy="3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Java Logo, symbol, meaning, history, PNG">
            <a:extLst>
              <a:ext uri="{FF2B5EF4-FFF2-40B4-BE49-F238E27FC236}">
                <a16:creationId xmlns:a16="http://schemas.microsoft.com/office/drawing/2014/main" id="{74A907A0-0379-300F-B377-82916CE39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r="30436"/>
          <a:stretch/>
        </p:blipFill>
        <p:spPr bwMode="auto">
          <a:xfrm>
            <a:off x="2377440" y="3212254"/>
            <a:ext cx="494149" cy="6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ithub 로고 - 무료 소셜 미디어개 아이콘">
            <a:extLst>
              <a:ext uri="{FF2B5EF4-FFF2-40B4-BE49-F238E27FC236}">
                <a16:creationId xmlns:a16="http://schemas.microsoft.com/office/drawing/2014/main" id="{CBC771EA-98FC-6AA3-198A-0A7EDF02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61" y="5912586"/>
            <a:ext cx="491020" cy="49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73" b="94465" l="5112" r="95847">
                        <a14:foregroundMark x1="32268" y1="18450" x2="32268" y2="18450"/>
                        <a14:foregroundMark x1="93291" y1="42066" x2="93291" y2="42066"/>
                        <a14:foregroundMark x1="72524" y1="7380" x2="72524" y2="7380"/>
                        <a14:foregroundMark x1="96166" y1="59041" x2="96166" y2="59041"/>
                        <a14:foregroundMark x1="72204" y1="81181" x2="72204" y2="81181"/>
                        <a14:foregroundMark x1="64856" y1="79705" x2="64856" y2="79705"/>
                        <a14:foregroundMark x1="59425" y1="59779" x2="59425" y2="59779"/>
                        <a14:foregroundMark x1="69968" y1="55351" x2="69968" y2="55351"/>
                        <a14:foregroundMark x1="43770" y1="59410" x2="43770" y2="59410"/>
                        <a14:foregroundMark x1="33866" y1="59779" x2="33866" y2="59779"/>
                        <a14:foregroundMark x1="5112" y1="60148" x2="5112" y2="60148"/>
                        <a14:foregroundMark x1="39936" y1="83026" x2="39936" y2="83026"/>
                        <a14:foregroundMark x1="52716" y1="94465" x2="52716" y2="94465"/>
                        <a14:backgroundMark x1="31949" y1="56458" x2="31949" y2="56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2808" y="3245625"/>
            <a:ext cx="682218" cy="5906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6" b="-2024"/>
          <a:stretch/>
        </p:blipFill>
        <p:spPr>
          <a:xfrm>
            <a:off x="1640251" y="4685529"/>
            <a:ext cx="551715" cy="560655"/>
          </a:xfrm>
          <a:prstGeom prst="rect">
            <a:avLst/>
          </a:prstGeom>
        </p:spPr>
      </p:pic>
      <p:pic>
        <p:nvPicPr>
          <p:cNvPr id="18" name="Picture 2" descr="Javascript Icon - Download in Flat Style">
            <a:extLst>
              <a:ext uri="{FF2B5EF4-FFF2-40B4-BE49-F238E27FC236}">
                <a16:creationId xmlns:a16="http://schemas.microsoft.com/office/drawing/2014/main" id="{F22E581A-4883-56F3-A252-394FC92B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66" y="4685529"/>
            <a:ext cx="560655" cy="5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3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메인 화면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4974"/>
              </p:ext>
            </p:extLst>
          </p:nvPr>
        </p:nvGraphicFramePr>
        <p:xfrm>
          <a:off x="259982" y="1016221"/>
          <a:ext cx="3882528" cy="5947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528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7886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 화면에서 헤더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검색창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실시간 차트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플레이어를 확인할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75648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비회원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실시간 차트 확인 및 음악 검색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가능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찜하기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 플레이리스트 관리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플레이어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PREMIUM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추천 플레이리스트 확인 및 저장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중 구독 결제를 수행한 회원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17763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실시간 차트는 기존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음원사이트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멜론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크롤링한 정보로 표시하였으며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노래 목록에서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찜하기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플레이리스트에 추가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재생목록에 담기 기능을 각 버튼을 통해 이용할 수 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208933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플레이어는 회원만 사용 가능하며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재생목록 또는 플레이리스트의 음악을 재생할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이전곡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다음곡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일시정지 기능과 함께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재생바를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통해 재생 시점을 조정할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Node.js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서버에서 해당 노래 정보에 대한 유튜브 영상을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mp3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파일로 변환해 본 사이트에서 재생되도록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316566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71253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89" y="1808474"/>
            <a:ext cx="7623715" cy="42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추천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807774"/>
              </p:ext>
            </p:extLst>
          </p:nvPr>
        </p:nvGraphicFramePr>
        <p:xfrm>
          <a:off x="259981" y="1072005"/>
          <a:ext cx="3951801" cy="5800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801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49464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페이지에서는 감정 기반 가사 분석 모델을 통해 분류된 노래 목록을 바탕으로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분위기별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플레이리스트를 본 시스템에서 제작해 사용자에게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제공합니다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31954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사용자는 추천 플레이리스트 중 원하는 플레이리스트를 확인 및 저장할 수 있으며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저장한 플레이리스트는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26289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노래 메타데이터에서 가사를 추출해 하나의 노래에 담긴 여러 감정 중 가장 높은 비율을 차지하고 있는 감정을 해당 노래의 대표 감정으로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선정했습니다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BERT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모델을 활용해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라벨링한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데이터로 감정을 분류하도록 학습하였으며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특정 키워드 기반 분류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로직을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추가해 정확도를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개선했습니다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5747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90924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175" y="1341344"/>
            <a:ext cx="5018850" cy="2819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3828080"/>
            <a:ext cx="5105400" cy="28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9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검색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29578"/>
              </p:ext>
            </p:extLst>
          </p:nvPr>
        </p:nvGraphicFramePr>
        <p:xfrm>
          <a:off x="259981" y="1093151"/>
          <a:ext cx="3743847" cy="579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847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51862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입력한 키워드가 포함된 곡명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앨범명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아티스트명이 검색 결과로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나타납니다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입력한 키워드를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파라미터로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하여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last.fm API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활용한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Get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42443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본 사이트 내에서 표시되는 모든 곡명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앨범명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아티스트명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클릭 시 해당 음악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곡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’, 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’, 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아티스트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’)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페이지로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음악 정보 페이지는 해당 곡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아티스트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파라미터로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한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Get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50018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더보기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버튼을 통해 초기 검색 결과보다 더 많은 검색 결과를 확인할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구현을 통해 사용자 경험을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향상하고자 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5195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28086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528533"/>
            <a:ext cx="4181815" cy="2346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710879"/>
            <a:ext cx="4181815" cy="23439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247" y="1269903"/>
            <a:ext cx="3136333" cy="1757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249" y="3078668"/>
            <a:ext cx="3136332" cy="17553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247" y="4884855"/>
            <a:ext cx="3136333" cy="17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마이페이지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7863"/>
              </p:ext>
            </p:extLst>
          </p:nvPr>
        </p:nvGraphicFramePr>
        <p:xfrm>
          <a:off x="259981" y="1051464"/>
          <a:ext cx="3983408" cy="5806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3408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03595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사용자 개인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구독 정보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 플레이리스트 목록을 확인할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322705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시 임의로 설정되는 별명 옆 수정버튼을 눌러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개인정보를 수정할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확인 절차를 거친 후 비밀번호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별명을 각각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322705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구독 정보 버튼을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눌러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구독정보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사용자의 현재 구독 상태를 확인할 수 있으며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결제하기 버튼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클릭 시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페이지로 이동해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PREMIUM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구독 서비스를 결제할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174812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시 기본적으로 생성된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내가 좋아하는 노래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플레이리스트에는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본 사이트 내에서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찜하기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버튼을 클릭한 노래가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 외 개인 플레이리스트 생성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 가능하며 본 사이트 내 추가 버튼을 통해 해당 플레이리스트에 노래를 저장할 수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37704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2170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89" y="1541367"/>
            <a:ext cx="6076714" cy="3400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40" y="3151855"/>
            <a:ext cx="3202268" cy="17898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340" y="4683422"/>
            <a:ext cx="3202268" cy="17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회원가입 및 로그인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83385"/>
              </p:ext>
            </p:extLst>
          </p:nvPr>
        </p:nvGraphicFramePr>
        <p:xfrm>
          <a:off x="259981" y="1051465"/>
          <a:ext cx="4131910" cy="5141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191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71925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메인화면에서 로그인 버튼 클릭 시 로그인 방법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선택할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Oauth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또는 일반 로그인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04162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절차를 거친 회원만 일반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로그인을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수행할 수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시 유효성 검사를 거쳐야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구글 로그인 또는 회원가입 성공 시 회원가입을 축하하는 메일이 해당 이메일로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전송됩니다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SMTP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80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63451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06" y="1269904"/>
            <a:ext cx="4269503" cy="2387696"/>
          </a:xfrm>
          <a:prstGeom prst="rect">
            <a:avLst/>
          </a:prstGeom>
          <a:ln w="3175">
            <a:solidFill>
              <a:schemeClr val="tx1"/>
            </a:solidFill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310" y="2456528"/>
            <a:ext cx="4295337" cy="2402143"/>
          </a:xfrm>
          <a:prstGeom prst="rect">
            <a:avLst/>
          </a:prstGeom>
          <a:ln w="3175">
            <a:solidFill>
              <a:schemeClr val="tx1"/>
            </a:solidFill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306" y="3925756"/>
            <a:ext cx="4497235" cy="2554596"/>
          </a:xfrm>
          <a:prstGeom prst="rect">
            <a:avLst/>
          </a:prstGeom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737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ID/PW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찾기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85263"/>
              </p:ext>
            </p:extLst>
          </p:nvPr>
        </p:nvGraphicFramePr>
        <p:xfrm>
          <a:off x="259981" y="1051464"/>
          <a:ext cx="3743847" cy="550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847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47538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‘ID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찾기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화면에서 사용자가 입력한 이름 및 이메일이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회원으로 저장된 이름 및 이메일 정보와 일치하면 해당 사용자의 아이디를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표시하는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팝업창이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나타납니다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63833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‘PW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찾기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화면에서 사용자가 입력한 아이디와 이메일이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저장된 정보와 일치하면 해당 사용자의 이메일로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인증코드가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전송됩니다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인증코드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확인되면 해당 이메일로 임시 비밀번호가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전송됩니다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버튼 클릭 시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비밀번호를 재설정하라는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팝업창이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나타납니다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8695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57602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665" y="1269904"/>
            <a:ext cx="3885170" cy="21690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544" y="1269904"/>
            <a:ext cx="3872162" cy="2169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110" y="3510728"/>
            <a:ext cx="5556867" cy="30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21" y="1987411"/>
            <a:ext cx="10070758" cy="45513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 시스템 아키텍처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84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1" y="730250"/>
            <a:ext cx="2362199" cy="5566641"/>
          </a:xfrm>
          <a:prstGeom prst="rect">
            <a:avLst/>
          </a:prstGeom>
          <a:solidFill>
            <a:schemeClr val="accent5"/>
          </a:solidFill>
        </p:spPr>
        <p:txBody>
          <a:bodyPr anchor="t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</a:b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  <a:t>목차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</a:b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50" charset="-127"/>
              </a:rPr>
              <a:t>INDEX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Noto Sans KR Black" panose="020B0A00000000000000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70565" y="730250"/>
            <a:ext cx="7883235" cy="556664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1. </a:t>
            </a:r>
            <a:r>
              <a:rPr lang="ko-KR" altLang="en-US" b="1" dirty="0" smtClean="0">
                <a:latin typeface="+mn-ea"/>
              </a:rPr>
              <a:t>캡스톤디자인프로젝트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졸업작품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 smtClean="0">
                <a:latin typeface="+mn-ea"/>
              </a:rPr>
              <a:t>다채로와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다문화 가정 방문교육 사업을 위한 한국어 교육 웹 플랫폼</a:t>
            </a: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2. KDT </a:t>
            </a:r>
            <a:r>
              <a:rPr lang="ko-KR" altLang="en-US" b="1" dirty="0" err="1" smtClean="0">
                <a:latin typeface="+mn-ea"/>
              </a:rPr>
              <a:t>수행과제</a:t>
            </a:r>
            <a:endParaRPr lang="en-US" altLang="ko-KR" b="1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err="1" smtClean="0">
                <a:latin typeface="+mn-ea"/>
              </a:rPr>
              <a:t>베리코멘드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: Java, React, Spring </a:t>
            </a:r>
            <a:r>
              <a:rPr lang="ko-KR" altLang="en-US" dirty="0" smtClean="0">
                <a:latin typeface="+mn-ea"/>
              </a:rPr>
              <a:t>활용 음원 스트리밍 웹 플랫폼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Movie Kiosk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: Java GUI</a:t>
            </a:r>
            <a:r>
              <a:rPr lang="ko-KR" altLang="en-US" dirty="0" smtClean="0">
                <a:latin typeface="+mn-ea"/>
              </a:rPr>
              <a:t> 활용 영화관 </a:t>
            </a:r>
            <a:r>
              <a:rPr lang="ko-KR" altLang="en-US" dirty="0" err="1" smtClean="0">
                <a:latin typeface="+mn-ea"/>
              </a:rPr>
              <a:t>키오스크</a:t>
            </a:r>
            <a:r>
              <a:rPr lang="ko-KR" altLang="en-US" dirty="0" smtClean="0">
                <a:latin typeface="+mn-ea"/>
              </a:rPr>
              <a:t> 프로그램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Broken Block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: CSS UI </a:t>
            </a:r>
            <a:r>
              <a:rPr lang="ko-KR" altLang="en-US" dirty="0" smtClean="0">
                <a:latin typeface="+mn-ea"/>
              </a:rPr>
              <a:t>기반 </a:t>
            </a:r>
            <a:r>
              <a:rPr lang="ko-KR" altLang="en-US" dirty="0" err="1" smtClean="0">
                <a:latin typeface="+mn-ea"/>
              </a:rPr>
              <a:t>벽돌깨기</a:t>
            </a:r>
            <a:r>
              <a:rPr lang="ko-KR" altLang="en-US" dirty="0" smtClean="0">
                <a:latin typeface="+mn-ea"/>
              </a:rPr>
              <a:t> 웹 게임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3. ETC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74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0" y="1987411"/>
            <a:ext cx="10609179" cy="433050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소프트웨어 흐름도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27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678" b="1480"/>
          <a:stretch/>
        </p:blipFill>
        <p:spPr>
          <a:xfrm>
            <a:off x="3074918" y="1154281"/>
            <a:ext cx="6042163" cy="560432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KR" panose="020B0500000000000000" pitchFamily="50" charset="-127"/>
              </a:rPr>
              <a:t>E-R </a:t>
            </a:r>
            <a:r>
              <a:rPr lang="ko-KR" altLang="en-US" dirty="0" smtClean="0">
                <a:latin typeface="Noto Sans KR" panose="020B0500000000000000" pitchFamily="50" charset="-127"/>
              </a:rPr>
              <a:t>다이어그램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98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Movie Kiosk</a:t>
            </a: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 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: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Java GUI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활용 영화관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키오스크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 프로그램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2. KDT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수행과제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05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개요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92303"/>
              </p:ext>
            </p:extLst>
          </p:nvPr>
        </p:nvGraphicFramePr>
        <p:xfrm>
          <a:off x="259983" y="1269904"/>
          <a:ext cx="3558982" cy="520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98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1103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영화관 관리자의 상영 정보 및 매출 관리와 영화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관람객의 영화 예매 과정을 수행하며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디지털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소외계층의 편의를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고려한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JavaFX </a:t>
                      </a:r>
                      <a:r>
                        <a:rPr lang="ko-KR" altLang="en-US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영화관 </a:t>
                      </a:r>
                      <a:r>
                        <a:rPr lang="ko-KR" altLang="en-US" sz="15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키오스크</a:t>
                      </a:r>
                      <a:r>
                        <a:rPr lang="ko-KR" altLang="en-US" sz="15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프로그램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1103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2024.08.23. – 2024.09.20.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11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JavaFX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JDBC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7181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Frontend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 GUI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FXML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55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</a:p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MySQL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447318"/>
                  </a:ext>
                </a:extLst>
              </a:tr>
              <a:tr h="55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  <a:p>
                      <a:pPr latinLnBrk="1"/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Git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313115" y="5790830"/>
            <a:ext cx="7310119" cy="638476"/>
            <a:chOff x="4389120" y="5804649"/>
            <a:chExt cx="7310119" cy="638476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/>
            <p:cNvSpPr/>
            <p:nvPr/>
          </p:nvSpPr>
          <p:spPr>
            <a:xfrm>
              <a:off x="5874026" y="5804649"/>
              <a:ext cx="5825213" cy="6384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rgbClr val="4472C4"/>
                  </a:solidFill>
                  <a:latin typeface="+mn-ea"/>
                </a:rPr>
                <a:t>https://github.com/0and4/kdt2024_2_4</a:t>
              </a:r>
              <a:endParaRPr lang="ko-KR" altLang="en-US" dirty="0">
                <a:solidFill>
                  <a:srgbClr val="4472C4"/>
                </a:solidFill>
                <a:latin typeface="+mn-ea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89120" y="5804649"/>
              <a:ext cx="1706880" cy="63847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+mn-ea"/>
                </a:rPr>
                <a:t>Source</a:t>
              </a:r>
              <a:endParaRPr lang="ko-KR" altLang="en-US" b="1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554" y="1375849"/>
            <a:ext cx="3538892" cy="4078222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74" t="3488"/>
          <a:stretch/>
        </p:blipFill>
        <p:spPr>
          <a:xfrm>
            <a:off x="8115315" y="1375849"/>
            <a:ext cx="3521358" cy="4078222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01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관리자 화면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921641"/>
              </p:ext>
            </p:extLst>
          </p:nvPr>
        </p:nvGraphicFramePr>
        <p:xfrm>
          <a:off x="259982" y="1727104"/>
          <a:ext cx="3840963" cy="446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963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54473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관리자는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톱니바퀴를 눌러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후 관리자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메뉴를 선택할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등록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정보 관리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매출 확인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프로그램 종료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920741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727104"/>
            <a:ext cx="3646701" cy="42022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88" y="1727104"/>
            <a:ext cx="3646985" cy="42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관리자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영화 등록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00805"/>
              </p:ext>
            </p:extLst>
          </p:nvPr>
        </p:nvGraphicFramePr>
        <p:xfrm>
          <a:off x="259983" y="1700213"/>
          <a:ext cx="3743981" cy="4281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981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914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[DB]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정보 공공데이터에서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불러온 영화 목록 중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관리자가 원하는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영화를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선택하면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정보가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영화관 영화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3336351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888" y="1700213"/>
            <a:ext cx="3633388" cy="42512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839" b="879"/>
          <a:stretch/>
        </p:blipFill>
        <p:spPr>
          <a:xfrm>
            <a:off x="8076801" y="1700213"/>
            <a:ext cx="3680118" cy="42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관리자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상영 정보 관리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793139"/>
              </p:ext>
            </p:extLst>
          </p:nvPr>
        </p:nvGraphicFramePr>
        <p:xfrm>
          <a:off x="259981" y="1628005"/>
          <a:ext cx="3508455" cy="4628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455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35071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정보 관리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메뉴에 접속하면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등록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메뉴에서 등록했던 영화 목록과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버튼이 나타납니다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[DB]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정보 관리를 원하는 영화를 선택한 후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버튼을 클릭하면 해당 영화의 상영 정보를 영화관 상영 정보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236626"/>
                  </a:ext>
                </a:extLst>
              </a:tr>
              <a:tr h="125800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정보 확인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버튼을 클릭하면 관리자가 추가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수정한 상영 정보를 확인할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94029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042" b="921"/>
          <a:stretch/>
        </p:blipFill>
        <p:spPr>
          <a:xfrm>
            <a:off x="4001379" y="2378329"/>
            <a:ext cx="2613072" cy="30223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724"/>
          <a:stretch/>
        </p:blipFill>
        <p:spPr>
          <a:xfrm>
            <a:off x="6695626" y="2378329"/>
            <a:ext cx="2611309" cy="30223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3086"/>
          <a:stretch/>
        </p:blipFill>
        <p:spPr>
          <a:xfrm>
            <a:off x="9402398" y="2378329"/>
            <a:ext cx="2615705" cy="30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관리자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매출 확인 및 프로그램 종료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89969"/>
              </p:ext>
            </p:extLst>
          </p:nvPr>
        </p:nvGraphicFramePr>
        <p:xfrm>
          <a:off x="259983" y="1726109"/>
          <a:ext cx="3558982" cy="429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98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44985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매출 확인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메뉴에서는 월력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연력을 통해 일별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매출을 확인할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08149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프로그램 종료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메뉴를 클릭하면 해당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키오스크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프로그램이 완전히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종료됩니다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33288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608"/>
          <a:stretch/>
        </p:blipFill>
        <p:spPr>
          <a:xfrm>
            <a:off x="4251721" y="1726108"/>
            <a:ext cx="3688557" cy="42908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441"/>
          <a:stretch/>
        </p:blipFill>
        <p:spPr>
          <a:xfrm>
            <a:off x="8111729" y="1726108"/>
            <a:ext cx="3710882" cy="4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관람객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티켓 구매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725686"/>
              </p:ext>
            </p:extLst>
          </p:nvPr>
        </p:nvGraphicFramePr>
        <p:xfrm>
          <a:off x="259983" y="1269904"/>
          <a:ext cx="3558982" cy="4973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98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05908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관람객은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티켓 구매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클릭 시 원하는 영화를 예매할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800225">
                <a:tc>
                  <a:txBody>
                    <a:bodyPr/>
                    <a:lstStyle/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 및 영화 시간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관람 인원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좌석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포인트 사용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적립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수단 선택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114425"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395" y="1340979"/>
            <a:ext cx="2121786" cy="24594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85" y="1340979"/>
            <a:ext cx="2132446" cy="2459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435" y="1340979"/>
            <a:ext cx="2139363" cy="2459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394" y="4036059"/>
            <a:ext cx="1942387" cy="22288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t="565" b="1"/>
          <a:stretch/>
        </p:blipFill>
        <p:spPr>
          <a:xfrm>
            <a:off x="6052772" y="4031529"/>
            <a:ext cx="1921777" cy="22333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540" y="4036059"/>
            <a:ext cx="1939140" cy="22288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71" y="4031289"/>
            <a:ext cx="1939416" cy="22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7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관람객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예매 내역 출력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/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</a:rPr>
              <a:t>환불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3581"/>
              </p:ext>
            </p:extLst>
          </p:nvPr>
        </p:nvGraphicFramePr>
        <p:xfrm>
          <a:off x="259983" y="1555201"/>
          <a:ext cx="3619290" cy="4374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29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42527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관람객은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예매내역출력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또는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환불하기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버튼을 클릭하면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예매번호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또는 휴대폰 번호로 예매 내역을 조회하여 원하는 예매 내역을 출력 또는 환불할 수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27081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컴퓨터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상에서 예매 내역을 지류티켓으로 출력하는 기능을 구현하기 어려워 출력은 화면에 표시하는 것으로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대체했습니다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27081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과정에서 실제로 결제되지 않도록 했기 때문에 환불은 해당 예매 내역이 삭제되는 것으로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나타냈습니다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40722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13" y="1714501"/>
            <a:ext cx="3681773" cy="42148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37" y="1714501"/>
            <a:ext cx="3693196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1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8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900" dirty="0" err="1" smtClean="0">
                <a:solidFill>
                  <a:schemeClr val="bg1">
                    <a:lumMod val="95000"/>
                  </a:schemeClr>
                </a:solidFill>
              </a:rPr>
              <a:t>다채로와</a:t>
            </a: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다문화 가정 방문교육 사업을 위한 한국어 교육 웹 플랫폼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36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1.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캡스톤디자인프로젝트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졸업작품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0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관람객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쉬운 화면 보기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789597"/>
              </p:ext>
            </p:extLst>
          </p:nvPr>
        </p:nvGraphicFramePr>
        <p:xfrm>
          <a:off x="259982" y="1269904"/>
          <a:ext cx="3799400" cy="5502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40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340809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쉬운 화면 보기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클릭 시 디지털 소외계층의 편의를 위한 단순한 화면 구성 및 간편한 예매 절차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호출 버튼을 포함한 예매 화면을 확인할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355038">
                <a:tc>
                  <a:txBody>
                    <a:bodyPr/>
                    <a:lstStyle/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예매 날짜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상영 시간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buAutoNum type="arabicParenBoth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좌석 자동 선택 또는 직접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수단 선택은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 관람객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화면과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같습니다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806520"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60" t="3831" r="536" b="957"/>
          <a:stretch/>
        </p:blipFill>
        <p:spPr>
          <a:xfrm>
            <a:off x="4371526" y="1140954"/>
            <a:ext cx="2394747" cy="2761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4214" b="383"/>
          <a:stretch/>
        </p:blipFill>
        <p:spPr>
          <a:xfrm>
            <a:off x="7320042" y="1141038"/>
            <a:ext cx="2399181" cy="27614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3891" b="638"/>
          <a:stretch/>
        </p:blipFill>
        <p:spPr>
          <a:xfrm>
            <a:off x="5957518" y="3980265"/>
            <a:ext cx="2394747" cy="27920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843" t="3488"/>
          <a:stretch/>
        </p:blipFill>
        <p:spPr>
          <a:xfrm>
            <a:off x="8937425" y="3980264"/>
            <a:ext cx="2416375" cy="27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97" y="1887398"/>
            <a:ext cx="8541406" cy="475773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소프트웨어 흐름도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5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데이터 흐름도 </a:t>
            </a:r>
            <a:r>
              <a:rPr lang="en-US" altLang="ko-KR" dirty="0" smtClean="0">
                <a:latin typeface="Noto Sans KR" panose="020B0500000000000000" pitchFamily="50" charset="-127"/>
              </a:rPr>
              <a:t>(DFD)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64" b="7275"/>
          <a:stretch/>
        </p:blipFill>
        <p:spPr>
          <a:xfrm>
            <a:off x="2452687" y="1857375"/>
            <a:ext cx="7291388" cy="48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KR" panose="020B0500000000000000" pitchFamily="50" charset="-127"/>
              </a:rPr>
              <a:t>E-R </a:t>
            </a:r>
            <a:r>
              <a:rPr lang="ko-KR" altLang="en-US" dirty="0" smtClean="0">
                <a:latin typeface="Noto Sans KR" panose="020B0500000000000000" pitchFamily="50" charset="-127"/>
              </a:rPr>
              <a:t>다이어그램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221" t="10469" r="4476" b="10257"/>
          <a:stretch/>
        </p:blipFill>
        <p:spPr>
          <a:xfrm>
            <a:off x="2062593" y="1871663"/>
            <a:ext cx="8066814" cy="48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Broken Block</a:t>
            </a: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CSS UI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기반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벽돌깨기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웹 게임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2. KDT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수행과제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96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개요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0027"/>
              </p:ext>
            </p:extLst>
          </p:nvPr>
        </p:nvGraphicFramePr>
        <p:xfrm>
          <a:off x="259982" y="1269904"/>
          <a:ext cx="3942124" cy="5053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124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487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번째 스테이지까지 주어진 생명 수 내에서 공과 받침대를 이용해 벽돌을 깨고 점수를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내는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CSS UI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</a:t>
                      </a:r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벽돌깨기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웹 게임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4214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2024.07.11. – 2024.07.22.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197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  <a:p>
                      <a:pPr latinLnBrk="1"/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947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Control</a:t>
                      </a:r>
                    </a:p>
                    <a:p>
                      <a:pPr latinLnBrk="1"/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313115" y="5790830"/>
            <a:ext cx="7310119" cy="638476"/>
            <a:chOff x="4389120" y="5804649"/>
            <a:chExt cx="7310119" cy="638476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/>
            <p:cNvSpPr/>
            <p:nvPr/>
          </p:nvSpPr>
          <p:spPr>
            <a:xfrm>
              <a:off x="5874026" y="5804649"/>
              <a:ext cx="5825213" cy="6384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4472C4"/>
                  </a:solidFill>
                  <a:latin typeface="Noto Sans KR" panose="020B0500000000000000" pitchFamily="50" charset="-127"/>
                  <a:hlinkClick r:id="rId2"/>
                </a:rPr>
                <a:t>https://</a:t>
              </a:r>
              <a:r>
                <a:rPr lang="en-US" altLang="ko-KR" dirty="0" smtClean="0">
                  <a:solidFill>
                    <a:srgbClr val="4472C4"/>
                  </a:solidFill>
                  <a:latin typeface="Noto Sans KR" panose="020B0500000000000000" pitchFamily="50" charset="-127"/>
                  <a:hlinkClick r:id="rId2"/>
                </a:rPr>
                <a:t>github.com/0and4/kdt2024_1_6</a:t>
              </a:r>
              <a:endParaRPr lang="en-US" altLang="ko-KR" dirty="0" smtClean="0">
                <a:solidFill>
                  <a:srgbClr val="4472C4"/>
                </a:solidFill>
                <a:latin typeface="Noto Sans KR" panose="020B0500000000000000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89120" y="5804649"/>
              <a:ext cx="1706880" cy="63847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Noto Sans KR" panose="020B0500000000000000" pitchFamily="50" charset="-127"/>
                </a:rPr>
                <a:t>Source</a:t>
              </a:r>
              <a:endParaRPr lang="ko-KR" altLang="en-US" b="1" dirty="0">
                <a:latin typeface="Noto Sans KR" panose="020B0500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15" y="1949744"/>
            <a:ext cx="3776902" cy="3311149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469" b="7144"/>
          <a:stretch/>
        </p:blipFill>
        <p:spPr>
          <a:xfrm>
            <a:off x="8201026" y="1943777"/>
            <a:ext cx="3565083" cy="3317116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oogle Shape;179;g11c5293466b_1_170">
            <a:extLst>
              <a:ext uri="{FF2B5EF4-FFF2-40B4-BE49-F238E27FC236}">
                <a16:creationId xmlns:a16="http://schemas.microsoft.com/office/drawing/2014/main" id="{B3E6AD0A-C3B9-8B52-9555-9FDF5A2101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589" y="4582090"/>
            <a:ext cx="484459" cy="67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Javascript Icon - Download in Flat Style">
            <a:extLst>
              <a:ext uri="{FF2B5EF4-FFF2-40B4-BE49-F238E27FC236}">
                <a16:creationId xmlns:a16="http://schemas.microsoft.com/office/drawing/2014/main" id="{F22E581A-4883-56F3-A252-394FC92B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92" y="4582091"/>
            <a:ext cx="678802" cy="67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ithub 로고 - 무료 소셜 미디어개 아이콘">
            <a:extLst>
              <a:ext uri="{FF2B5EF4-FFF2-40B4-BE49-F238E27FC236}">
                <a16:creationId xmlns:a16="http://schemas.microsoft.com/office/drawing/2014/main" id="{CBC771EA-98FC-6AA3-198A-0A7EDF02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0" y="5810015"/>
            <a:ext cx="491020" cy="49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8" y="4582091"/>
            <a:ext cx="685505" cy="6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5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게임 기본 진행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88914"/>
              </p:ext>
            </p:extLst>
          </p:nvPr>
        </p:nvGraphicFramePr>
        <p:xfrm>
          <a:off x="259982" y="1226818"/>
          <a:ext cx="3799399" cy="554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399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22983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화면에서 게임 시작 버튼을 클릭하면 캔버스에 공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받침대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벽돌이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상단에는 스테이지 수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점수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남은 생명이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60266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마우스 드래그로 공이 움직일 방향을 지정하면 게임이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시작됩니다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지정한 방향으로 공이 벽돌 방향으로 날아가는데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좌우 방향키로 받침대를 움직이면 벽돌에 부딪힌 후 하단으로 떨어지는 공을 다시 튕겨낼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만약 공이 받침대가 아닌 받침대 아래 바닥과 충돌하면 남은 생명을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잃습니다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39804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공으로 벽돌을 깼을 때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15%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확률로 아이템이 나타나는데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받침대로 빨간색 아이템을 얻으면 생명을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획득하고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파란색 아이템을 얻으면 공 위치를 초기화할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1460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3" y="1093785"/>
            <a:ext cx="2619395" cy="2812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829" t="5139" r="10657" b="8131"/>
          <a:stretch/>
        </p:blipFill>
        <p:spPr>
          <a:xfrm>
            <a:off x="7639049" y="1093396"/>
            <a:ext cx="2762251" cy="281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2393" t="6126" r="11538" b="6971"/>
          <a:stretch/>
        </p:blipFill>
        <p:spPr>
          <a:xfrm>
            <a:off x="6072166" y="3962633"/>
            <a:ext cx="2676546" cy="2811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12582" t="6295" r="12804" b="7767"/>
          <a:stretch/>
        </p:blipFill>
        <p:spPr>
          <a:xfrm>
            <a:off x="9133306" y="3960564"/>
            <a:ext cx="2639593" cy="28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게임 종료 조건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62218"/>
              </p:ext>
            </p:extLst>
          </p:nvPr>
        </p:nvGraphicFramePr>
        <p:xfrm>
          <a:off x="259981" y="1471615"/>
          <a:ext cx="3827109" cy="4557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109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05936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공으로 모든 벽돌을 깼을 때 다음 스테이지로 이동하며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스테이지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까지 모두 성공하거나 생명이 모두 소진되면 게임이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종료됩니다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스테이지에 따라 벽돌도 생명 수가 증가해 공과 충돌해야 하는 횟수가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증가합니다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19346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게임 종료 시 사용자는 자신의 플레이 결과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점수 및 로컬 순위 기록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276309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88" y="2032516"/>
            <a:ext cx="3609976" cy="36341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720" y="2239127"/>
            <a:ext cx="3926711" cy="32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2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사용자 편의 기능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78177"/>
              </p:ext>
            </p:extLst>
          </p:nvPr>
        </p:nvGraphicFramePr>
        <p:xfrm>
          <a:off x="259982" y="1269904"/>
          <a:ext cx="3660853" cy="5159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853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881365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화면을 통해 현재 스테이지 수를 확인한 후 게임을 시작할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263395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Esc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키를 누르면 게임이 일시 정지되며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공이 움직이는 속도를 조절하거나 게임을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다시 시작할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다시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Esc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키를 누르면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박스가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사라지며 게임을 이어서 실행할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13" y="1269904"/>
            <a:ext cx="3875974" cy="34021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6" y="2618108"/>
            <a:ext cx="4333775" cy="38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구조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3786" y="1292378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게임 순서도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02" y="1123544"/>
            <a:ext cx="6236494" cy="56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7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개요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" b="2486"/>
          <a:stretch/>
        </p:blipFill>
        <p:spPr>
          <a:xfrm>
            <a:off x="4313115" y="1538184"/>
            <a:ext cx="7310120" cy="4058972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8485"/>
              </p:ext>
            </p:extLst>
          </p:nvPr>
        </p:nvGraphicFramePr>
        <p:xfrm>
          <a:off x="259983" y="1269905"/>
          <a:ext cx="3558983" cy="5270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9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533091">
                  <a:extLst>
                    <a:ext uri="{9D8B030D-6E8A-4147-A177-3AD203B41FA5}">
                      <a16:colId xmlns:a16="http://schemas.microsoft.com/office/drawing/2014/main" val="49471421"/>
                    </a:ext>
                  </a:extLst>
                </a:gridCol>
              </a:tblGrid>
              <a:tr h="130184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다문화 가족 방문교육 사업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주제로 하여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방문교육 교사의 업무 부담 완화 및 다문화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가정 어린이의 한국어 학습에 도움이 되는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Spring boot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한국어 교육 웹 플랫폼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02102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2024.04.03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– 2024.12.09.</a:t>
                      </a:r>
                    </a:p>
                    <a:p>
                      <a:pPr latinLnBrk="1"/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 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5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 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091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RWD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(Responsive Web Design)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CI/CD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6603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Frontend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86739"/>
                  </a:ext>
                </a:extLst>
              </a:tr>
              <a:tr h="522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447318"/>
                  </a:ext>
                </a:extLst>
              </a:tr>
              <a:tr h="605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Control</a:t>
                      </a:r>
                      <a:endParaRPr lang="en-US" altLang="ko-KR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828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313115" y="5790830"/>
            <a:ext cx="7310119" cy="638476"/>
            <a:chOff x="4389120" y="5804649"/>
            <a:chExt cx="7310119" cy="638476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모서리가 둥근 직사각형 9"/>
            <p:cNvSpPr/>
            <p:nvPr/>
          </p:nvSpPr>
          <p:spPr>
            <a:xfrm>
              <a:off x="5874026" y="5804649"/>
              <a:ext cx="5825213" cy="6384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u="sng" dirty="0">
                  <a:latin typeface="Noto Sans KR" panose="020B0500000000000000" pitchFamily="50" charset="-127"/>
                  <a:hlinkClick r:id="rId3"/>
                </a:rPr>
                <a:t>https://github.com/DCRW-EDU-SERVICE/DCRW_FE</a:t>
              </a:r>
              <a:endParaRPr lang="ko-KR" altLang="en-US" sz="1600" dirty="0">
                <a:latin typeface="Noto Sans KR" panose="020B0500000000000000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89120" y="5804649"/>
              <a:ext cx="1706880" cy="63847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Noto Sans KR" panose="020B0500000000000000" pitchFamily="50" charset="-127"/>
                </a:rPr>
                <a:t>Source</a:t>
              </a:r>
              <a:endParaRPr lang="ko-KR" altLang="en-US" b="1" dirty="0">
                <a:latin typeface="Noto Sans KR" panose="020B0500000000000000" pitchFamily="50" charset="-127"/>
              </a:endParaRPr>
            </a:p>
          </p:txBody>
        </p:sp>
      </p:grpSp>
      <p:pic>
        <p:nvPicPr>
          <p:cNvPr id="8" name="Picture 2" descr="Springboot - slipp 반복주기 1">
            <a:extLst>
              <a:ext uri="{FF2B5EF4-FFF2-40B4-BE49-F238E27FC236}">
                <a16:creationId xmlns:a16="http://schemas.microsoft.com/office/drawing/2014/main" id="{085CD46F-6F3D-228D-4D25-2BA8BF95A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0" y="3630479"/>
            <a:ext cx="698548" cy="6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mazon RDS for MySQL – Amazon Web Services(AWS)">
            <a:extLst>
              <a:ext uri="{FF2B5EF4-FFF2-40B4-BE49-F238E27FC236}">
                <a16:creationId xmlns:a16="http://schemas.microsoft.com/office/drawing/2014/main" id="{2841D844-0309-6114-BE6E-9E88B11AE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20" y="5500616"/>
            <a:ext cx="748427" cy="3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AWS logo - Laurel Group | Seattle &amp; Silicon Valley Executive Search Firm">
            <a:extLst>
              <a:ext uri="{FF2B5EF4-FFF2-40B4-BE49-F238E27FC236}">
                <a16:creationId xmlns:a16="http://schemas.microsoft.com/office/drawing/2014/main" id="{219FCC47-6EB3-F5C4-3A70-DE7A43AD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87" y="5486910"/>
            <a:ext cx="398809" cy="39880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179;g11c5293466b_1_170">
            <a:extLst>
              <a:ext uri="{FF2B5EF4-FFF2-40B4-BE49-F238E27FC236}">
                <a16:creationId xmlns:a16="http://schemas.microsoft.com/office/drawing/2014/main" id="{B3E6AD0A-C3B9-8B52-9555-9FDF5A2101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0312" y="4793586"/>
            <a:ext cx="400138" cy="56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Javascript Icon - Download in Flat Style">
            <a:extLst>
              <a:ext uri="{FF2B5EF4-FFF2-40B4-BE49-F238E27FC236}">
                <a16:creationId xmlns:a16="http://schemas.microsoft.com/office/drawing/2014/main" id="{F22E581A-4883-56F3-A252-394FC92B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439" y="4793586"/>
            <a:ext cx="560655" cy="5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Java Logo, symbol, meaning, history, PNG">
            <a:extLst>
              <a:ext uri="{FF2B5EF4-FFF2-40B4-BE49-F238E27FC236}">
                <a16:creationId xmlns:a16="http://schemas.microsoft.com/office/drawing/2014/main" id="{74A907A0-0379-300F-B377-82916CE39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r="30436"/>
          <a:stretch/>
        </p:blipFill>
        <p:spPr bwMode="auto">
          <a:xfrm>
            <a:off x="2032582" y="3630479"/>
            <a:ext cx="494149" cy="6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로고 - 무료 소셜 미디어개 아이콘">
            <a:extLst>
              <a:ext uri="{FF2B5EF4-FFF2-40B4-BE49-F238E27FC236}">
                <a16:creationId xmlns:a16="http://schemas.microsoft.com/office/drawing/2014/main" id="{CBC771EA-98FC-6AA3-198A-0A7EDF02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20" y="6010921"/>
            <a:ext cx="491020" cy="49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273" b="94465" l="5112" r="95847">
                        <a14:foregroundMark x1="32268" y1="18450" x2="32268" y2="18450"/>
                        <a14:foregroundMark x1="93291" y1="42066" x2="93291" y2="42066"/>
                        <a14:foregroundMark x1="72524" y1="7380" x2="72524" y2="7380"/>
                        <a14:foregroundMark x1="96166" y1="59041" x2="96166" y2="59041"/>
                        <a14:foregroundMark x1="72204" y1="81181" x2="72204" y2="81181"/>
                        <a14:foregroundMark x1="64856" y1="79705" x2="64856" y2="79705"/>
                        <a14:foregroundMark x1="59425" y1="59779" x2="59425" y2="59779"/>
                        <a14:foregroundMark x1="69968" y1="55351" x2="69968" y2="55351"/>
                        <a14:foregroundMark x1="43770" y1="59410" x2="43770" y2="59410"/>
                        <a14:foregroundMark x1="33866" y1="59779" x2="33866" y2="59779"/>
                        <a14:foregroundMark x1="5112" y1="60148" x2="5112" y2="60148"/>
                        <a14:foregroundMark x1="39936" y1="83026" x2="39936" y2="83026"/>
                        <a14:foregroundMark x1="52716" y1="94465" x2="52716" y2="94465"/>
                        <a14:backgroundMark x1="31949" y1="56458" x2="31949" y2="56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1560" y="3663850"/>
            <a:ext cx="682218" cy="590675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272974" y="3697223"/>
            <a:ext cx="478344" cy="590675"/>
            <a:chOff x="4889718" y="4159609"/>
            <a:chExt cx="3054350" cy="377160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972" y="4159609"/>
              <a:ext cx="2615841" cy="261584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7"/>
            <a:stretch/>
          </p:blipFill>
          <p:spPr>
            <a:xfrm>
              <a:off x="4889718" y="6731175"/>
              <a:ext cx="3054350" cy="1200043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4163" y="5477867"/>
            <a:ext cx="407852" cy="40785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57791" y="5486912"/>
            <a:ext cx="398809" cy="3988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5672" y="5486911"/>
            <a:ext cx="398809" cy="39880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65" y="4793586"/>
            <a:ext cx="566191" cy="5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ETC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50" y="28575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50" charset="-127"/>
              </a:rPr>
              <a:t>3.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5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기타 참여 프로젝트 소개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94943"/>
              </p:ext>
            </p:extLst>
          </p:nvPr>
        </p:nvGraphicFramePr>
        <p:xfrm>
          <a:off x="3890403" y="1227933"/>
          <a:ext cx="785842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4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789642">
                  <a:extLst>
                    <a:ext uri="{9D8B030D-6E8A-4147-A177-3AD203B41FA5}">
                      <a16:colId xmlns:a16="http://schemas.microsoft.com/office/drawing/2014/main" val="1853802591"/>
                    </a:ext>
                  </a:extLst>
                </a:gridCol>
                <a:gridCol w="1623332">
                  <a:extLst>
                    <a:ext uri="{9D8B030D-6E8A-4147-A177-3AD203B41FA5}">
                      <a16:colId xmlns:a16="http://schemas.microsoft.com/office/drawing/2014/main" val="3388342949"/>
                    </a:ext>
                  </a:extLst>
                </a:gridCol>
                <a:gridCol w="1958008">
                  <a:extLst>
                    <a:ext uri="{9D8B030D-6E8A-4147-A177-3AD203B41FA5}">
                      <a16:colId xmlns:a16="http://schemas.microsoft.com/office/drawing/2014/main" val="4081791147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React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모바일 청첩장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결혼식 일정 및 디데이 확인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오시는 길 안내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방명록 등을 스마트폰 화면 기준으로 제작한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웹페이지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9938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01.09. – 2025.01.15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966688"/>
                  </a:ext>
                </a:extLst>
              </a:tr>
              <a:tr h="530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React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Firebase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Kakao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API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Git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  <a:tr h="2210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Code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/>
                        </a:rPr>
                        <a:t>https://github.com/0and4/wedding-invitation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69936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-197" r="1010" b="3057"/>
          <a:stretch/>
        </p:blipFill>
        <p:spPr>
          <a:xfrm>
            <a:off x="1171575" y="1227932"/>
            <a:ext cx="1485899" cy="2678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1" y="4427366"/>
            <a:ext cx="3584597" cy="2016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49624"/>
              </p:ext>
            </p:extLst>
          </p:nvPr>
        </p:nvGraphicFramePr>
        <p:xfrm>
          <a:off x="3890403" y="4094413"/>
          <a:ext cx="7828606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4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789643">
                  <a:extLst>
                    <a:ext uri="{9D8B030D-6E8A-4147-A177-3AD203B41FA5}">
                      <a16:colId xmlns:a16="http://schemas.microsoft.com/office/drawing/2014/main" val="1853802591"/>
                    </a:ext>
                  </a:extLst>
                </a:gridCol>
                <a:gridCol w="1623332">
                  <a:extLst>
                    <a:ext uri="{9D8B030D-6E8A-4147-A177-3AD203B41FA5}">
                      <a16:colId xmlns:a16="http://schemas.microsoft.com/office/drawing/2014/main" val="3388342949"/>
                    </a:ext>
                  </a:extLst>
                </a:gridCol>
                <a:gridCol w="1928191">
                  <a:extLst>
                    <a:ext uri="{9D8B030D-6E8A-4147-A177-3AD203B41FA5}">
                      <a16:colId xmlns:a16="http://schemas.microsoft.com/office/drawing/2014/main" val="4081791147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생성형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활용한 학교 생활 매칭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크눙메이트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재학생의 학교 생활에 유용한 매칭 사이트 구현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기숙사 룸메이트 및 교내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비교과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프로그램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118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2024.08.15.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– 2024.10.11.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웹사이트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구현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966688"/>
                  </a:ext>
                </a:extLst>
              </a:tr>
              <a:tr h="530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HTML5, CSS3, Javascript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/ flask, pandas, langchain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OpenAI API KEY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Git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  <a:tr h="2210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Code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5"/>
                        </a:rPr>
                        <a:t>https://github.com/0and4/ChemiCode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69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1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기타 참여 프로젝트 소개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627531"/>
              </p:ext>
            </p:extLst>
          </p:nvPr>
        </p:nvGraphicFramePr>
        <p:xfrm>
          <a:off x="3890403" y="1478578"/>
          <a:ext cx="7858422" cy="2176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4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789642">
                  <a:extLst>
                    <a:ext uri="{9D8B030D-6E8A-4147-A177-3AD203B41FA5}">
                      <a16:colId xmlns:a16="http://schemas.microsoft.com/office/drawing/2014/main" val="1853802591"/>
                    </a:ext>
                  </a:extLst>
                </a:gridCol>
                <a:gridCol w="1623332">
                  <a:extLst>
                    <a:ext uri="{9D8B030D-6E8A-4147-A177-3AD203B41FA5}">
                      <a16:colId xmlns:a16="http://schemas.microsoft.com/office/drawing/2014/main" val="3388342949"/>
                    </a:ext>
                  </a:extLst>
                </a:gridCol>
                <a:gridCol w="1958008">
                  <a:extLst>
                    <a:ext uri="{9D8B030D-6E8A-4147-A177-3AD203B41FA5}">
                      <a16:colId xmlns:a16="http://schemas.microsoft.com/office/drawing/2014/main" val="4081791147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데이터베이스 활용 식당 예약 웹 서비스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(TTT; Time To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Table)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천안시 내 식당에 대해 사용자는 식당을 예약하고 관리자는 예약을 관리할 수 있는 웹사이트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9938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2023.09.06. – 2023.12.20.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(UI/UX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 및 웹사이트 구현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966688"/>
                  </a:ext>
                </a:extLst>
              </a:tr>
              <a:tr h="530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HTML5,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CSS3, Javascript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MySQL, JDBC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Control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Notion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8875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4584"/>
              </p:ext>
            </p:extLst>
          </p:nvPr>
        </p:nvGraphicFramePr>
        <p:xfrm>
          <a:off x="3890403" y="4469017"/>
          <a:ext cx="7828606" cy="1871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40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  <a:gridCol w="2789643">
                  <a:extLst>
                    <a:ext uri="{9D8B030D-6E8A-4147-A177-3AD203B41FA5}">
                      <a16:colId xmlns:a16="http://schemas.microsoft.com/office/drawing/2014/main" val="1853802591"/>
                    </a:ext>
                  </a:extLst>
                </a:gridCol>
                <a:gridCol w="1623332">
                  <a:extLst>
                    <a:ext uri="{9D8B030D-6E8A-4147-A177-3AD203B41FA5}">
                      <a16:colId xmlns:a16="http://schemas.microsoft.com/office/drawing/2014/main" val="3388342949"/>
                    </a:ext>
                  </a:extLst>
                </a:gridCol>
                <a:gridCol w="1928191">
                  <a:extLst>
                    <a:ext uri="{9D8B030D-6E8A-4147-A177-3AD203B41FA5}">
                      <a16:colId xmlns:a16="http://schemas.microsoft.com/office/drawing/2014/main" val="4081791147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Swing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다이어리 프로그램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(Inside Up(date))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일일 다이어리 및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 투두리스트를 작성하고 관리할 수 있는 프로그램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118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2022.11.04. – 2022.12.08.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프로그램 구현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월력 구현 및 기능 연결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966688"/>
                  </a:ext>
                </a:extLst>
              </a:tr>
              <a:tr h="530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 Swing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DB50026-B52D-7CE5-BFBE-8B4ADDF1C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635" b="67148"/>
          <a:stretch/>
        </p:blipFill>
        <p:spPr>
          <a:xfrm>
            <a:off x="669824" y="4094410"/>
            <a:ext cx="2594172" cy="262075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1004"/>
          <p:cNvGrpSpPr/>
          <p:nvPr/>
        </p:nvGrpSpPr>
        <p:grpSpPr>
          <a:xfrm>
            <a:off x="227774" y="1718967"/>
            <a:ext cx="3478272" cy="1695567"/>
            <a:chOff x="2924191" y="3153715"/>
            <a:chExt cx="12437333" cy="60628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191" y="3153715"/>
              <a:ext cx="12437333" cy="6062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2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각형 5"/>
          <p:cNvSpPr/>
          <p:nvPr/>
        </p:nvSpPr>
        <p:spPr>
          <a:xfrm rot="10800000">
            <a:off x="6547964" y="5149021"/>
            <a:ext cx="5644036" cy="1708979"/>
          </a:xfrm>
          <a:prstGeom prst="homePlate">
            <a:avLst/>
          </a:prstGeom>
          <a:solidFill>
            <a:srgbClr val="F3E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9764" y="2912341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900" dirty="0" smtClean="0">
                <a:solidFill>
                  <a:schemeClr val="bg1">
                    <a:lumMod val="95000"/>
                  </a:schemeClr>
                </a:solidFill>
              </a:rPr>
              <a:t>감사합니다</a:t>
            </a:r>
            <a:r>
              <a:rPr lang="en-US" altLang="ko-KR" sz="49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04737" y="5957674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Email :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  <a:hlinkClick r:id="rId2"/>
              </a:rPr>
              <a:t>dmsql7544@naver.com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Github :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  <a:hlinkClick r:id="rId3"/>
              </a:rPr>
              <a:t>github.com/0and4/Portpolio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4737" y="5311343"/>
            <a:ext cx="200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Contact</a:t>
            </a:r>
          </a:p>
          <a:p>
            <a:pPr algn="dist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웹 개발자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이은비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678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회원가입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및 로그인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90993"/>
              </p:ext>
            </p:extLst>
          </p:nvPr>
        </p:nvGraphicFramePr>
        <p:xfrm>
          <a:off x="259980" y="1269904"/>
          <a:ext cx="4076493" cy="556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493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54749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다문화가족 방문 교육사업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참여하는 교사와 학생만 본 서비스를 이용할 수 있도록 로그인 페이지를 첫 화면으로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구성했습니다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863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[DB]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회원 정보가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저장됩니다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4714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회원가입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이후 관리자의 해당 회원에 대한 </a:t>
                      </a:r>
                      <a:r>
                        <a:rPr lang="ko-KR" altLang="en-US" sz="15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교사코드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발급 절차를 거쳐야만 교사 자격을 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갖습니다</a:t>
                      </a:r>
                      <a:r>
                        <a:rPr lang="en-US" altLang="ko-KR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67949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53000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6" y="1092814"/>
            <a:ext cx="4881562" cy="27458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r="1" b="2703"/>
          <a:stretch/>
        </p:blipFill>
        <p:spPr>
          <a:xfrm>
            <a:off x="5915026" y="3892414"/>
            <a:ext cx="4881562" cy="27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교사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학생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강의 계획서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강의 컨텐츠 관리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>
          <a:xfrm>
            <a:off x="4149711" y="1405931"/>
            <a:ext cx="4469642" cy="2455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"/>
          <a:stretch/>
        </p:blipFill>
        <p:spPr>
          <a:xfrm>
            <a:off x="7642424" y="2497513"/>
            <a:ext cx="4508011" cy="24839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" b="2041"/>
          <a:stretch/>
        </p:blipFill>
        <p:spPr>
          <a:xfrm>
            <a:off x="4145716" y="4228164"/>
            <a:ext cx="4473637" cy="2495327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62259"/>
              </p:ext>
            </p:extLst>
          </p:nvPr>
        </p:nvGraphicFramePr>
        <p:xfrm>
          <a:off x="259982" y="1137189"/>
          <a:ext cx="3771691" cy="566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691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1989514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[DB]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강의 정보는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저장됩니다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 관리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페이지에서 담당 학생 선택 및 교육과정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선택해 강의를 생성할 수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다문화가족 방문 교육사업은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자녀교육 서비스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’, ‘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한글교육 서비스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’, ‘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부모교육 서비스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지원함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41672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계획서 관리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화면에서 선택한 강의에 대해 </a:t>
                      </a:r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주차별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강의계획서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작성할 수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컨텐츠 학습 화면에서 일지 출력 시 포함될 학습 내용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163645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컨텐츠 관리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화면에서 해당 강의에 대한 학습자료 등록 후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학생과의 수업에서 활용할 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컨텐츠 확인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페이지를 조회할 수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컨텐츠 확인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페이지에서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강의의 </a:t>
                      </a:r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진도율을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확인하거나 학습일지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파일을 다운로드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할 수 있습니다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208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0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62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교사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학생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생성형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AI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활용 퀴즈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>
          <a:xfrm>
            <a:off x="4107945" y="1348990"/>
            <a:ext cx="4551961" cy="25006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9"/>
          <a:stretch/>
        </p:blipFill>
        <p:spPr>
          <a:xfrm>
            <a:off x="7635033" y="2939411"/>
            <a:ext cx="4458868" cy="2440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>
          <a:xfrm>
            <a:off x="4129919" y="4159504"/>
            <a:ext cx="4508012" cy="247647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867853"/>
              </p:ext>
            </p:extLst>
          </p:nvPr>
        </p:nvGraphicFramePr>
        <p:xfrm>
          <a:off x="259983" y="1081944"/>
          <a:ext cx="3711942" cy="58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4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225346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OpenAI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API KEY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이용한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프롬프팅으로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교사에게 입력 받은 데이터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강의자료 및 학습 목적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기반한 퀴즈가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생성됩니다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퀴즈 생성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페이지에서 등록했던 강의자료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목록 중 퀴즈를 생성할 강의자료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(PDF)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선택하고 학습 목적을 입력하면 학생에게 제공할 퀴즈를 생성할 수 있습니다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079433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퀴즈 목록 중에서 학생에게 제공될 퀴즈를 선택해 저장할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필요한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경우 퀴즈 내용을 수정할 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217170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[Spring Batch]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매일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자정에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챗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GPT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새로 생성한 한국어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퀴즈가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저장됩니다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학생은 담당교사와의 강의 컨텐츠 학습 이후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메인페이지의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퀴즈나라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메뉴를 통해 본 서비스에서 자체제공하는 퀴즈 또는 담당교사가 저장한 퀴즈를 풀며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학습할 수 있습니다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7963"/>
                  </a:ext>
                </a:extLst>
              </a:tr>
              <a:tr h="3139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58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0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교사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게시판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79865"/>
              </p:ext>
            </p:extLst>
          </p:nvPr>
        </p:nvGraphicFramePr>
        <p:xfrm>
          <a:off x="259983" y="1269904"/>
          <a:ext cx="3558982" cy="5716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982">
                  <a:extLst>
                    <a:ext uri="{9D8B030D-6E8A-4147-A177-3AD203B41FA5}">
                      <a16:colId xmlns:a16="http://schemas.microsoft.com/office/drawing/2014/main" val="4241517139"/>
                    </a:ext>
                  </a:extLst>
                </a:gridCol>
              </a:tblGrid>
              <a:tr h="403005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교사는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페이지에서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게시글을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남길 수 있으며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게시글은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제목과 내용을 작성하고 카테고리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첨부파일과 함께 업로드할 수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업로드한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게시글은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 후 수정 또는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삭제할 수 있으며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댓글 기능을 통해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 간 의견을 주고받으며 소통할 수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키워드에 기반해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특정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게시글을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검색할 수 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5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카테고리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자료공유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오류신고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Q&amp;A,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자유글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카테고리는 관리자만 작성 가능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89922"/>
                  </a:ext>
                </a:extLst>
              </a:tr>
              <a:tr h="111513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기능은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교사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간의 수업자료 공유를 통한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업무 부담 완화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커뮤니티 형성을 위해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포함했습니다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1247"/>
                  </a:ext>
                </a:extLst>
              </a:tr>
              <a:tr h="57131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E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3393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44" y="1269904"/>
            <a:ext cx="5020235" cy="27721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62" y="3650673"/>
            <a:ext cx="5292780" cy="29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프로젝트 구성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199BC3-C1B9-5F7D-F37E-FFFCB7B0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t="5067" r="5455" b="2333"/>
          <a:stretch/>
        </p:blipFill>
        <p:spPr>
          <a:xfrm>
            <a:off x="364113" y="2449247"/>
            <a:ext cx="5530789" cy="3445526"/>
          </a:xfrm>
          <a:prstGeom prst="rect">
            <a:avLst/>
          </a:prstGeom>
        </p:spPr>
      </p:pic>
      <p:pic>
        <p:nvPicPr>
          <p:cNvPr id="10" name="그림 9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A9D9F0F1-05B8-A608-989D-3D47499EE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17" y="2449247"/>
            <a:ext cx="5525413" cy="34455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4113" y="1862865"/>
            <a:ext cx="2438400" cy="441746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 시스템 아키텍처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33617" y="1825832"/>
            <a:ext cx="2438400" cy="476265"/>
          </a:xfrm>
          <a:prstGeom prst="roundRect">
            <a:avLst>
              <a:gd name="adj" fmla="val 309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Noto Sans KR" panose="020B0500000000000000" pitchFamily="50" charset="-127"/>
              </a:rPr>
              <a:t>소프트웨어 흐름도</a:t>
            </a:r>
            <a:endParaRPr lang="ko-KR" altLang="en-US" dirty="0">
              <a:latin typeface="Noto Sans K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9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Pretendard Variable ExtraBold"/>
        <a:ea typeface="Noto Sans KR Black"/>
        <a:cs typeface=""/>
      </a:majorFont>
      <a:minorFont>
        <a:latin typeface="Pretendard Variable SemiBold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Pretendard Variable ExtraBold"/>
        <a:ea typeface="Noto Sans KR Black"/>
        <a:cs typeface=""/>
      </a:majorFont>
      <a:minorFont>
        <a:latin typeface="Pretendard Variable SemiBold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Pretendard Variable ExtraBold"/>
        <a:ea typeface="Noto Sans KR Black"/>
        <a:cs typeface=""/>
      </a:majorFont>
      <a:minorFont>
        <a:latin typeface="Pretendard Variable SemiBold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Pretendard Variable ExtraBold"/>
        <a:ea typeface="Noto Sans KR Black"/>
        <a:cs typeface=""/>
      </a:majorFont>
      <a:minorFont>
        <a:latin typeface="Pretendard Variable SemiBold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2175</Words>
  <Application>Microsoft Office PowerPoint</Application>
  <PresentationFormat>와이드스크린</PresentationFormat>
  <Paragraphs>318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Noto Sans KR Black</vt:lpstr>
      <vt:lpstr>Pretendard Variable SemiBold</vt:lpstr>
      <vt:lpstr>Noto Sans KR</vt:lpstr>
      <vt:lpstr>Arial</vt:lpstr>
      <vt:lpstr>Wingdings</vt:lpstr>
      <vt:lpstr>Office 테마</vt:lpstr>
      <vt:lpstr>1_Office 테마</vt:lpstr>
      <vt:lpstr>2_Office 테마</vt:lpstr>
      <vt:lpstr>3_Office 테마</vt:lpstr>
      <vt:lpstr>지원자 이은비</vt:lpstr>
      <vt:lpstr>PowerPoint 프레젠테이션</vt:lpstr>
      <vt:lpstr>다채로와 :  다문화 가정 방문교육 사업을 위한 한국어 교육 웹 플랫폼</vt:lpstr>
      <vt:lpstr>프로젝트 개요</vt:lpstr>
      <vt:lpstr>회원가입 및 로그인</vt:lpstr>
      <vt:lpstr>(교사) 학생 / 강의 계획서 / 강의 컨텐츠 관리</vt:lpstr>
      <vt:lpstr>(교사/학생) 생성형 AI 활용 퀴즈</vt:lpstr>
      <vt:lpstr>(교사) 게시판</vt:lpstr>
      <vt:lpstr>프로젝트 구성</vt:lpstr>
      <vt:lpstr>프로젝트 구성</vt:lpstr>
      <vt:lpstr>베리코멘드 :  Java, Spring, React 활용 음원 스트리밍 웹 플랫폼</vt:lpstr>
      <vt:lpstr>프로젝트 개요</vt:lpstr>
      <vt:lpstr>메인 화면</vt:lpstr>
      <vt:lpstr>추천</vt:lpstr>
      <vt:lpstr>검색</vt:lpstr>
      <vt:lpstr>마이페이지</vt:lpstr>
      <vt:lpstr>회원가입 및 로그인</vt:lpstr>
      <vt:lpstr>ID/PW 찾기</vt:lpstr>
      <vt:lpstr>프로젝트 구성</vt:lpstr>
      <vt:lpstr>프로젝트 구성</vt:lpstr>
      <vt:lpstr>프로젝트 구성</vt:lpstr>
      <vt:lpstr>Movie Kiosk :  Java GUI 활용 영화관 키오스크 프로그램</vt:lpstr>
      <vt:lpstr>프로젝트 개요</vt:lpstr>
      <vt:lpstr>관리자 화면</vt:lpstr>
      <vt:lpstr>(관리자) 영화 등록</vt:lpstr>
      <vt:lpstr>(관리자) 상영 정보 관리</vt:lpstr>
      <vt:lpstr>(관리자) 매출 확인 및 프로그램 종료</vt:lpstr>
      <vt:lpstr>(관람객) 티켓 구매</vt:lpstr>
      <vt:lpstr>(관람객) 예매 내역 출력 / 환불</vt:lpstr>
      <vt:lpstr>(관람객) 쉬운 화면 보기</vt:lpstr>
      <vt:lpstr>프로젝트 구조</vt:lpstr>
      <vt:lpstr>프로젝트 구조</vt:lpstr>
      <vt:lpstr>프로젝트 구조</vt:lpstr>
      <vt:lpstr>Broken Block :  CSS UI 기반 벽돌깨기 웹 게임</vt:lpstr>
      <vt:lpstr>프로젝트 개요</vt:lpstr>
      <vt:lpstr>게임 기본 진행</vt:lpstr>
      <vt:lpstr>게임 종료 조건</vt:lpstr>
      <vt:lpstr>사용자 편의 기능</vt:lpstr>
      <vt:lpstr>프로젝트 구조</vt:lpstr>
      <vt:lpstr>ETC</vt:lpstr>
      <vt:lpstr>기타 참여 프로젝트 소개</vt:lpstr>
      <vt:lpstr>기타 참여 프로젝트 소개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지원자 이은비</dc:title>
  <dc:creator>unmua</dc:creator>
  <cp:lastModifiedBy>unmua</cp:lastModifiedBy>
  <cp:revision>76</cp:revision>
  <dcterms:created xsi:type="dcterms:W3CDTF">2025-02-24T07:12:29Z</dcterms:created>
  <dcterms:modified xsi:type="dcterms:W3CDTF">2025-02-25T07:46:27Z</dcterms:modified>
</cp:coreProperties>
</file>